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7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99"/>
    <a:srgbClr val="33CCC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A8D4416-AFAD-495B-B2EB-37AAA0173A33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61CC06E-4F4A-402A-A4AC-68206CB50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776288"/>
            <a:ext cx="8892480" cy="2292672"/>
          </a:xfrm>
        </p:spPr>
        <p:txBody>
          <a:bodyPr>
            <a:noAutofit/>
          </a:bodyPr>
          <a:lstStyle/>
          <a:p>
            <a:pPr algn="ctr"/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Қаржы </a:t>
            </a: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жүйесі және оны ұйымдастыру қағидаттары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/>
          <a:lstStyle/>
          <a:p>
            <a:pPr algn="ctr"/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Қаржы жүйесі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4040"/>
          </a:xfrm>
        </p:spPr>
        <p:txBody>
          <a:bodyPr>
            <a:normAutofit/>
          </a:bodyPr>
          <a:lstStyle/>
          <a:p>
            <a:pPr marL="447675" indent="271463" algn="just">
              <a:buNone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«Қаржы 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жүйесі» 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ұғымы </a:t>
            </a:r>
            <a:r>
              <a:rPr lang="kk-KZ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ұғымының одан ары дамуы және нақтылана түсуі болып табылады және тиісті ақшалай қорлар құрылып, пайдаланылатын қатынастардың, сонымен бірге бұл қатынастарды 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ұйымдастыратын 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органдардың жиынтығын 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Қаржы жүйесінің ұғымы кейде тар мағынада, тек мемлекеттің қаржы 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мекемелерінің 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жиынтығы ретінде қолданылады, бұл жеткіліксіз.</a:t>
            </a:r>
            <a:endParaRPr lang="ru-RU" dirty="0" smtClean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42792" cy="857250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Қаржы жүйесі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08720"/>
            <a:ext cx="8460432" cy="5546088"/>
          </a:xfrm>
        </p:spPr>
        <p:txBody>
          <a:bodyPr/>
          <a:lstStyle/>
          <a:p>
            <a:pPr marL="447675" indent="271463" algn="just">
              <a:buNone/>
            </a:pPr>
            <a:r>
              <a:rPr lang="kk-KZ" dirty="0" smtClean="0"/>
              <a:t>	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Сонымен бірге жалпы инстуционалдық тұрғыдан алғанда </a:t>
            </a:r>
            <a:r>
              <a:rPr lang="kk-KZ" i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 жүйесі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 қаржы мекемелерінің жиынтығы, ал экономикалық тұрғыдан 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ол мемлекетте іс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әрекет бір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бірімен өзара байланысатын қаржылық қатынастардың жиынтығы.</a:t>
            </a:r>
          </a:p>
          <a:p>
            <a:pPr marL="447675" indent="271463" algn="just">
              <a:buNone/>
            </a:pP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i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Елдің біртұтас қаржы жүйесі 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тиісті ақшалай қорлар құрылып, пайдаланылатын қатынас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тардың, сонымен бірге бұл қатынастарды ұйымдастыратын органдардың жиынтығы.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507288" cy="1001266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Қаржы жүйесі түрлі критерийлер бойынша сыныпталуы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507288" cy="5258056"/>
          </a:xfrm>
        </p:spPr>
        <p:txBody>
          <a:bodyPr>
            <a:normAutofit lnSpcReduction="10000"/>
          </a:bodyPr>
          <a:lstStyle/>
          <a:p>
            <a:pPr marL="447675" indent="271463" algn="just">
              <a:buNone/>
            </a:pPr>
            <a:r>
              <a:rPr lang="kk-KZ" dirty="0" smtClean="0"/>
              <a:t>	</a:t>
            </a:r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Қаржы жүйесі терминінің келтірілген анық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тамасында қаржының </a:t>
            </a:r>
            <a:r>
              <a:rPr lang="kk-KZ" sz="32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мәндік </a:t>
            </a:r>
            <a:r>
              <a:rPr lang="kk-KZ" sz="32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сипаттамасын</a:t>
            </a:r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оның қоғамдық-экономикалық </a:t>
            </a:r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үдерістегі </a:t>
            </a:r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орнын негіздей отырып, қаржы жүйесін сыныптаудың қағидалы моделі қойылған. Осы критерийге сәйкес қаржы жүйесі мынадай үш бөліктен тұрады:</a:t>
            </a:r>
            <a:endParaRPr lang="ru-RU" sz="3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lvl="0" indent="271463" algn="just"/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қаржылық қатынастардың жиынтығы;</a:t>
            </a:r>
            <a:endParaRPr lang="ru-RU" sz="3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lvl="0" indent="271463" algn="just"/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ақшалай қорлардың жиынтығы;</a:t>
            </a:r>
            <a:endParaRPr lang="ru-RU" sz="3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lvl="0" indent="271463" algn="just"/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басқарудың қаржылық аппараты.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8424936" cy="4860032"/>
          </a:xfrm>
        </p:spPr>
        <p:txBody>
          <a:bodyPr>
            <a:noAutofit/>
          </a:bodyPr>
          <a:lstStyle/>
          <a:p>
            <a:pPr marL="447675" indent="452438" algn="just"/>
            <a:r>
              <a:rPr lang="kk-KZ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Ақшалай қорлардың қозғалысына байланысты </a:t>
            </a:r>
            <a:r>
              <a:rPr lang="kk-KZ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мемлекет, шаруашылық жүргізуші субъектілер, салалар, өңірлер </a:t>
            </a:r>
            <a:r>
              <a:rPr lang="kk-KZ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kk-KZ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жеке азаматтар</a:t>
            </a:r>
            <a:r>
              <a:rPr lang="kk-KZ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арасында пайда болатын экономикалық, ақшалай қатынастардың жиынтығы қаржылық қатынастарды құрайды.</a:t>
            </a:r>
            <a:endParaRPr lang="ru-RU" dirty="0" smtClean="0">
              <a:solidFill>
                <a:schemeClr val="accent4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452438" algn="just"/>
            <a:r>
              <a:rPr lang="kk-KZ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Қаржылық қатынастар өзінің экономикалық табиғаты жөнінен бөлгіштік қатынастар болып табылады, оның үстіне құнды бөлу ең алдымен субъектілер бойынша жүзеге асырылады. Сондықтан қоғамдық өндірістегі субъект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ілердің рөлі қаржылық қатынастар жіктеме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сінің алғашқы объективті белгісі ретінде көрінеді.</a:t>
            </a:r>
            <a:endParaRPr lang="ru-RU" dirty="0" smtClean="0">
              <a:solidFill>
                <a:schemeClr val="accent4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Қаржылық қатынастар негізінен мына екі сфераны қамтиды: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80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kk-KZ" dirty="0" smtClean="0"/>
              <a:t>	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47675" lvl="0" indent="452438" algn="just"/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мемлекеттік бюджетке жинақталатын мемлекеттің орталықтандырылған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ақшалай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қорларын қалыптастырып,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пайдаланумен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байланысты болатын эконо- микалық ақшалай қатынастар;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47675" lvl="0" indent="452438" algn="just"/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кәсіпорындардың орталықтандырылмаған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ақшалай қорларының толық айналымын ортақтастыратын экономикалық ақшалай қатынастар.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</p:spTree>
  </p:cSld>
  <p:clrMapOvr>
    <a:masterClrMapping/>
  </p:clrMapOvr>
  <p:transition>
    <p:strips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Autofit/>
          </a:bodyPr>
          <a:lstStyle/>
          <a:p>
            <a:pPr algn="ctr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Қазақстан Республикасының қаржы жүйесі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>
            <a:normAutofit fontScale="92500"/>
          </a:bodyPr>
          <a:lstStyle/>
          <a:p>
            <a:pPr marL="447675" indent="452438" algn="just">
              <a:buNone/>
            </a:pPr>
            <a:r>
              <a:rPr lang="kk-KZ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 мемлекеттік  қаржы</a:t>
            </a:r>
            <a:r>
              <a:rPr lang="kk-KZ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47675" indent="452438" algn="just">
              <a:buNone/>
            </a:pPr>
            <a:r>
              <a:rPr lang="kk-KZ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 бюджет;  </a:t>
            </a:r>
            <a:r>
              <a:rPr lang="kk-KZ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Мемлекеттік кредит;</a:t>
            </a:r>
            <a:endParaRPr lang="en-US" i="1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452438" algn="just">
              <a:buNone/>
            </a:pPr>
            <a:r>
              <a:rPr lang="en-US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kk-KZ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 арнаулы бюджеттен тыс қорлар.</a:t>
            </a:r>
          </a:p>
          <a:p>
            <a:pPr marL="447675" indent="452438" algn="just">
              <a:buNone/>
            </a:pPr>
            <a:r>
              <a:rPr lang="kk-KZ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Шаруашылық </a:t>
            </a:r>
            <a:r>
              <a:rPr lang="kk-KZ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жүргізуші субъектілер қаржысы:</a:t>
            </a:r>
          </a:p>
          <a:p>
            <a:pPr marL="447675" indent="452438" algn="just">
              <a:buNone/>
            </a:pPr>
            <a:r>
              <a:rPr lang="kk-KZ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Материалдық өндіріс сферасының қаржысы;</a:t>
            </a:r>
          </a:p>
          <a:p>
            <a:pPr marL="447675" indent="452438" algn="just">
              <a:buNone/>
            </a:pPr>
            <a:r>
              <a:rPr lang="kk-KZ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 көрсету сферасының қаржысы;</a:t>
            </a:r>
          </a:p>
          <a:p>
            <a:pPr marL="447675" indent="452438" algn="just">
              <a:buNone/>
            </a:pPr>
            <a:r>
              <a:rPr lang="kk-KZ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 </a:t>
            </a:r>
            <a:r>
              <a:rPr lang="kk-KZ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шаруашылықтарының (халықтың) қаржысы</a:t>
            </a:r>
            <a:endParaRPr lang="en-US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892480" cy="6480720"/>
          </a:xfrm>
        </p:spPr>
        <p:txBody>
          <a:bodyPr>
            <a:normAutofit fontScale="92500" lnSpcReduction="20000"/>
          </a:bodyPr>
          <a:lstStyle/>
          <a:p>
            <a:pPr marL="447675" indent="452438" algn="just">
              <a:buNone/>
            </a:pP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32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Мемлекеттің қаржысы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қоғамдық өнімнің құнын және ұлттық байлықтың бір бөлігін бөлу және қайта бөлу туралы, мемлекет пен оның шаруашылық субъектілерінің қарамағына 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қаржылық 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ресурстарды қалыптастырумен және 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мемлекеттің 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қаражаттарын олардың жұмыс істеуімен байланысты шығындарға жұмсаумен байланысты ақшалай қатынастар. Ол қаржылық ресурстардың орталықтандырылған қорын жасаудың экономи- калық нысаны мен мемлекеттің негізгі қаржы жоспары ретіндегі </a:t>
            </a:r>
            <a:r>
              <a:rPr lang="kk-KZ" sz="3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 бюджетте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қоғамдық мұқтаждарды мақсатты 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қаржыландырудың 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қосымша көзі ретіндегі </a:t>
            </a:r>
            <a:r>
              <a:rPr lang="kk-KZ" sz="3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бюджеттен тыс арнаулы қорларда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3200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 кредитте </a:t>
            </a:r>
            <a:r>
              <a:rPr lang="kk-KZ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көрінетін қаржылық қатынастарды кіріктіреді.</a:t>
            </a:r>
            <a:endParaRPr lang="ru-RU" sz="3200" dirty="0" smtClean="0">
              <a:solidFill>
                <a:schemeClr val="accent4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0"/>
            <a:ext cx="9144000" cy="6454808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447675" indent="452438"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000" b="1" i="1" u="sng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Мем</a:t>
            </a:r>
            <a:r>
              <a:rPr lang="kk-KZ" sz="40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лекеттік  бюджет 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экономиканы, әлеуметтік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мәдени мұқтаждарды, қорғаныс пен мемлекеттік басқарудың мұқтаждарын қаржыландыруға </a:t>
            </a: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арналған </a:t>
            </a: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елдің орталықтандаралған қорын жасаумен және пайдаланумен байланысты ұлттық табысты бөлу және қайта бөлу туралы мемлекеттің заңи және жеке тұлғалармен пайда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болатын ақшалай қатынастармен көрінетін экономикалық категория, қаржылық ресурстардың орталықтандырылған қорын құрудың экономикалық нысаны және </a:t>
            </a:r>
            <a:r>
              <a:rPr lang="kk-KZ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мемлекеттің негізгі қаржы</a:t>
            </a:r>
            <a:r>
              <a:rPr lang="en-US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47675" indent="452438" algn="just">
              <a:buNone/>
            </a:pP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Мемлекеттік бюджет </a:t>
            </a:r>
            <a:r>
              <a:rPr lang="kk-KZ" sz="4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kk-KZ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4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kk-KZ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4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жергілікті бюджеттер (</a:t>
            </a:r>
            <a:r>
              <a:rPr lang="kk-KZ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облыстардың, қалалардың, аудандардың бюджеттерінді)</a:t>
            </a:r>
            <a:r>
              <a:rPr lang="kk-KZ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кіріктіреді.</a:t>
            </a:r>
            <a:endParaRPr lang="en-US" sz="4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452438" algn="just">
              <a:buNone/>
            </a:pPr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188640"/>
            <a:ext cx="9361040" cy="6266168"/>
          </a:xfrm>
        </p:spPr>
        <p:txBody>
          <a:bodyPr>
            <a:normAutofit/>
          </a:bodyPr>
          <a:lstStyle/>
          <a:p>
            <a:pPr marL="447675" indent="452438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i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 бюджеттен тыс қорлар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  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қорлардың ұйымдық дербестігі негізінде кешенді пайдаланылатын бірқатар қоғамдық қажеттілік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терді қаржыландыру үшін тартылатын қаржылық ресурстарды қайта бөлу мен пайдаланудың айрықшалықты нысаны.</a:t>
            </a:r>
          </a:p>
          <a:p>
            <a:pPr marL="447675" indent="452438" algn="just">
              <a:buNone/>
            </a:pP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i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Қалыптасу көздері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47675" indent="452438" algn="just">
              <a:buNone/>
            </a:pP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арнаулы мақсатты салықтар, қарыздар; </a:t>
            </a:r>
          </a:p>
          <a:p>
            <a:pPr marL="447675" indent="452438" algn="just">
              <a:buNone/>
            </a:pP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бюджеттен берілетін субсидиялар; </a:t>
            </a:r>
          </a:p>
          <a:p>
            <a:pPr marL="447675" indent="452438">
              <a:buNone/>
            </a:pP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қосымша табыстар мен үнемделген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ресурстары; </a:t>
            </a:r>
          </a:p>
          <a:p>
            <a:pPr marL="447675" indent="452438">
              <a:buNone/>
            </a:pP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ерікті жарналар және қайырмалдықтар.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188640"/>
            <a:ext cx="9144000" cy="6266168"/>
          </a:xfrm>
        </p:spPr>
        <p:txBody>
          <a:bodyPr>
            <a:normAutofit/>
          </a:bodyPr>
          <a:lstStyle/>
          <a:p>
            <a:pPr marL="447675" indent="452438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i="1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Мемлекеттік кредит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мемлекеттік билік 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органдарының 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қарамағына уақытша бос ақшалай 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қаражаттарын 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жұмылдырумен байланысты мемлекеттің заңи және жеке тұлғалармен, соның ішінде шетелдермен және оларды мемлекеттің 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шығыстарын 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қаржыландыруға пайдаланумен байланысты пайда болатын кредиттік қатынастардың 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452438" algn="just">
              <a:buNone/>
            </a:pP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Қаржы жүйесіне </a:t>
            </a:r>
            <a:r>
              <a:rPr lang="kk-KZ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сақтандыруды</a:t>
            </a:r>
            <a:r>
              <a:rPr lang="kk-K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да жиі жатқызады, алайда көптеген ғалымдар оны дербес, бірақ қаржымен өзара іс-әрекет ететін категория деп есептейді.</a:t>
            </a:r>
            <a:endParaRPr lang="ru-RU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6266168"/>
          </a:xfrm>
        </p:spPr>
        <p:txBody>
          <a:bodyPr/>
          <a:lstStyle/>
          <a:p>
            <a:pPr marL="447675" indent="361950" algn="just">
              <a:buNone/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i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Сақтандыру 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шаруашылық жүргізуші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субъектілерге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келтірілген мүмкін болған сақтық жағдайларының салдарына байланысты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отбасыларының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табыстарындағы ысыраптарды өтеуге арналған ақшалай жарналар есебінен мақсатты сақтық қорларын құру туралы оның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қатысушылары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арасындағы тұйық қайта бөлгіштік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қатынастардың 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жиынтығы.</a:t>
            </a:r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361950" algn="just">
              <a:buNone/>
            </a:pP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Сақтандыру буындары</a:t>
            </a:r>
            <a:r>
              <a:rPr lang="kk-KZ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i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 (барлық әдістер), жалпы сақтандыру, өмірді сақтандыру, жауапкершілікті сақтандыру, кәсіпкерлік тәуе</a:t>
            </a: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i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келдерді сақтандыру, медициналық сақтандыру және т.б.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188640"/>
            <a:ext cx="9144000" cy="6266168"/>
          </a:xfrm>
        </p:spPr>
        <p:txBody>
          <a:bodyPr>
            <a:noAutofit/>
          </a:bodyPr>
          <a:lstStyle/>
          <a:p>
            <a:pPr marL="447675" indent="452438" algn="just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600" b="1" i="1" u="sng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Шаруашылық жүргізуші субъектілер қаржысының біршама екі дербес қосалқы буыны болады:</a:t>
            </a:r>
            <a:endParaRPr lang="ru-RU" sz="2600" b="1" i="1" u="sng" dirty="0" smtClean="0">
              <a:solidFill>
                <a:srgbClr val="FF99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lvl="0" indent="452438" algn="just">
              <a:buNone/>
            </a:pPr>
            <a:r>
              <a:rPr lang="en-US" sz="2600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600" i="1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600" i="1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материалдық өндіріс сферасының (нақты сектордың) барлық шаруашылық жүргізуші субъектілерінің қаржысы;</a:t>
            </a:r>
            <a:endParaRPr lang="ru-RU" sz="2600" i="1" dirty="0" smtClean="0">
              <a:solidFill>
                <a:srgbClr val="FF99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lvl="0" indent="452438" algn="just">
              <a:buNone/>
            </a:pPr>
            <a:r>
              <a:rPr lang="en-US" sz="2600" i="1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kk-KZ" sz="2600" i="1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қызметтер сферасы салаларының ұйымдары мен мекеме</a:t>
            </a:r>
            <a:r>
              <a:rPr lang="en-US" sz="2600" i="1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600" i="1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лерінің қаржысы.</a:t>
            </a:r>
            <a:endParaRPr lang="ru-RU" sz="2600" i="1" dirty="0" smtClean="0">
              <a:solidFill>
                <a:srgbClr val="FF99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452438" algn="just">
              <a:buNone/>
            </a:pPr>
            <a:r>
              <a:rPr lang="en-US" sz="2600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600" b="1" i="1" u="sng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Бірінші қосапқы буында </a:t>
            </a:r>
            <a:r>
              <a:rPr lang="kk-KZ" sz="2600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- материалдық өндіріс сферасы қаржыларында өндірістік компанияларда, фирмаларда, корпорацияларда, шаруашылық қызметті ұйымдастырудың басқа нысандарында орталықтандырылмаған акшалай қорларды қалыптастыру мен тиімді пайдаланудың, сондай-ақ қаражаттарды аталған шаруашылық жүргізуші субъектілердің жоғарғы органдарының мақсатты және резервтік қорларына орталықтандырудың мәселелері шешіледі. </a:t>
            </a:r>
            <a:endParaRPr lang="ru-RU" sz="2600" dirty="0">
              <a:solidFill>
                <a:srgbClr val="FF99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lu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188640"/>
            <a:ext cx="9144000" cy="6266168"/>
          </a:xfrm>
        </p:spPr>
        <p:txBody>
          <a:bodyPr>
            <a:normAutofit/>
          </a:bodyPr>
          <a:lstStyle/>
          <a:p>
            <a:pPr marL="447675" indent="452438" algn="just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600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Бұл қосалқы буынның қаржысы ондірістік тірлікке </a:t>
            </a:r>
            <a:r>
              <a:rPr lang="kk-KZ" sz="2600" i="1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қызмет етеді, еңбек өнімділігінің өсуіне, өндірістің басқа сапалық көрсеткіштерінің тиімділігін арттыруға қаржылық тұтқалардың белсенді ықпалын қамтамасыз етеді</a:t>
            </a:r>
            <a:r>
              <a:rPr lang="kk-KZ" sz="2600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. Бұған төменгі буындар мен олардың жоғарғы органдарын қамтитын мына құрамдастардың: </a:t>
            </a:r>
            <a:r>
              <a:rPr lang="kk-KZ" sz="2600" i="1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өнеркәсіп, ауыл шаруашылығы шаруашылык шүргізуші субъектілерінің, құрылыстың, байланыстың (өндіріске қызмет көрсету бөлігінің), өндірістік кооперацияның, су шаруашылығының, геологиялық барлау ұйымдарының, материалдық-өндіріс</a:t>
            </a:r>
            <a:r>
              <a:rPr lang="kk-KZ" sz="2600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> сферасының басқа қосалқы салаларының (айнапыс сферасында өндіріс үдерісінің жалғасымен байланысты мемлекеттік сатып апулар, дайындау, сауда) қаржылары жатады.</a:t>
            </a:r>
            <a:endParaRPr lang="ru-RU" sz="2600" dirty="0" smtClean="0">
              <a:solidFill>
                <a:srgbClr val="FF99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/>
          </a:p>
        </p:txBody>
      </p:sp>
    </p:spTree>
  </p:cSld>
  <p:clrMapOvr>
    <a:masterClrMapping/>
  </p:clrMapOvr>
  <p:transition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6336704"/>
          </a:xfrm>
        </p:spPr>
        <p:txBody>
          <a:bodyPr>
            <a:normAutofit fontScale="92500" lnSpcReduction="20000"/>
          </a:bodyPr>
          <a:lstStyle/>
          <a:p>
            <a:pPr marL="447675" indent="452438" algn="just">
              <a:buNone/>
            </a:pPr>
            <a:r>
              <a:rPr lang="en-US" dirty="0" smtClean="0"/>
              <a:t>	</a:t>
            </a:r>
            <a:r>
              <a:rPr lang="kk-KZ" sz="3100" b="1" i="1" u="sng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Халықтың (үй шаруашылықтарының) қаржысы </a:t>
            </a:r>
            <a:r>
              <a:rPr lang="kk-KZ" sz="31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қаржы жүйесінің ерекше бөлігі болып табылады. Халық (азаматтар) өзінің ақшалай қаражаттарымен жалпы мемлекеттік қаржы жүйесімен және меншіктің барлық нысандарының шаруашылық жүргізуші субъектілерінің өндірістік және өндірістік емес сфераларымен қарым-қатынас жасайды. Бұл сан алуан қатынастар </a:t>
            </a:r>
            <a:r>
              <a:rPr lang="kk-KZ" sz="3100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халыққа еңбекке ақы төлеумен, жинақтаушы зейнетақы жүйесіне ақшалай каражаттардың аударымдарымен және одан төлеумен, материалдық және материалдық емес игіліктерді алумен байланысты;</a:t>
            </a:r>
            <a:r>
              <a:rPr lang="kk-KZ" sz="31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басқа жағынан, халық өзінің ақшалай табысынан салық төлейді, өндірістік және өндірістік емес сфералардың мемлекеттік және басқа мекемелер мен ұйымдардың қызметін төлейді. </a:t>
            </a:r>
            <a:endParaRPr lang="ru-RU" sz="3100" dirty="0" smtClean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400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6669360"/>
          </a:xfrm>
        </p:spPr>
        <p:txBody>
          <a:bodyPr>
            <a:normAutofit fontScale="62500" lnSpcReduction="20000"/>
          </a:bodyPr>
          <a:lstStyle/>
          <a:p>
            <a:pPr marL="447675" indent="452438" algn="just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Сонымен бірге азаматтардың жеке-дара және шағын кәсіпкерлікпен айналысумен байланысты бұл сферада көлемді қаржылық қатынастар пайда болады. Мұндай қатынастар </a:t>
            </a:r>
            <a:r>
              <a:rPr lang="kk-KZ" sz="4200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айырбасқа жататын сауда орындарында, рыноктарда, халыққа қызмет көрсететін кәсіпорындар мен ұйымдарда (көлік, байланыс, тұрмыстық сектор жәнет.б.) тұтыну тауарлары мен қызметтерді сатып алуға </a:t>
            </a:r>
            <a:r>
              <a:rPr lang="kk-KZ" sz="4200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байланысты </a:t>
            </a:r>
            <a:r>
              <a:rPr lang="kk-KZ" sz="4200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болатын ақшалай қатынастарды қоспағанда</a:t>
            </a:r>
            <a:r>
              <a:rPr lang="kk-KZ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қаржылық қатынастар болып табылады және шаруашылық жүргізуші субъектілердің қаржылары сферасында пайда болатын қатынас</a:t>
            </a:r>
            <a:r>
              <a:rPr lang="en-US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тарға ұқсас болып келеді.</a:t>
            </a:r>
            <a:r>
              <a:rPr lang="en-US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47675" indent="452438" algn="just">
              <a:buNone/>
            </a:pPr>
            <a:r>
              <a:rPr lang="en-US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Азаматтардың дара және шағын кәсіпкерлікпен </a:t>
            </a:r>
            <a:r>
              <a:rPr lang="kk-KZ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айналысумен </a:t>
            </a:r>
            <a:r>
              <a:rPr lang="kk-KZ" sz="4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байланысты бұл буында кең қаржылық қатынастар пайда болады: </a:t>
            </a:r>
            <a:r>
              <a:rPr lang="kk-KZ" sz="4200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мұндай қатынастар шаруашылық жүргізуші субъектілері қаржысының буынында пайда болатын қатынастарға ұксас болады.</a:t>
            </a:r>
            <a:endParaRPr lang="ru-RU" sz="4200" i="1" dirty="0" smtClean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4200" dirty="0" smtClean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4200" dirty="0" smtClean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0"/>
            <a:ext cx="9145016" cy="785242"/>
          </a:xfrm>
        </p:spPr>
        <p:txBody>
          <a:bodyPr>
            <a:no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Қаржы жүйесін ұйымдастыру қағидаттары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976664"/>
          </a:xfrm>
        </p:spPr>
        <p:txBody>
          <a:bodyPr>
            <a:normAutofit fontScale="92500" lnSpcReduction="20000"/>
          </a:bodyPr>
          <a:lstStyle/>
          <a:p>
            <a:pPr marL="447675" indent="452438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Мемлекеттердің көпшілігінде қаржы жүйесін құрудың қағидаты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i="1" u="sng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фискалдық (қазыналық</a:t>
            </a:r>
            <a:r>
              <a:rPr lang="ru-RU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федерализм </a:t>
            </a:r>
            <a:r>
              <a:rPr lang="ru-RU" b="1" i="1" u="sng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қағидаты</a:t>
            </a:r>
            <a:r>
              <a:rPr lang="ru-RU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i="1" u="sng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452438" algn="just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Қаржы жүйесінің функциялық құрылысы мынадай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қағидаттарды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қанағаттандыруды тиіс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452438" algn="just">
              <a:buNone/>
            </a:pPr>
            <a:r>
              <a:rPr lang="ru-RU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біріншіден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қаржы жүйесінің жеке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алынған әрбір буыны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ақша қатынастарының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аса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кең шеңберін қамти алады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бұл жалпы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категория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қаржыға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ғана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тән қасиет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47675" indent="452438" algn="just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екіншіден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тұтастай алынған қаржы жүйесі әрбір нақты сәтте объективті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экономикалық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категория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қаржының қағидалы мәндік сипаттамаларына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 функциялық арналымына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дәл сәйкес келуі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3192"/>
            <a:ext cx="8964488" cy="6454808"/>
          </a:xfrm>
        </p:spPr>
        <p:txBody>
          <a:bodyPr>
            <a:normAutofit fontScale="92500" lnSpcReduction="10000"/>
          </a:bodyPr>
          <a:lstStyle/>
          <a:p>
            <a:pPr marL="447675" indent="452438" algn="just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u="sng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Қаржы жүйесі бірлігінің қағидаты </a:t>
            </a:r>
            <a:r>
              <a:rPr lang="ru-RU" i="1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орталық қаржы органдары</a:t>
            </a:r>
            <a:r>
              <a:rPr lang="ru-RU" i="1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арқылы мемлекеттің жүргізіп отырған бірыңғай мақсаттармен алдын</a:t>
            </a:r>
            <a:r>
              <a:rPr lang="ru-RU" i="1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i="1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айқындалып отырады</a:t>
            </a:r>
            <a:r>
              <a:rPr lang="ru-RU" i="1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Қаржылардың барлық буындарын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басқару бірыңғай негізгі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заңнамалық және нормативтік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актілерге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негізделеді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Қаржы жүйесінің бірлігі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қаржы ресурстарының басты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көздерінің ортақтастығында 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бірлігінде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олардың қозғалысының  өзара байланыс</a:t>
            </a:r>
            <a:r>
              <a:rPr lang="en-US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тығында, қажетті қаржылық көмек көрсету үшін қаражаттарды аймақтар, салалар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қайта бөлуде болып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Қаржы жүйесі бірлігінің қағидаты экономиканы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басқарудың барлық деңгейлерінде жасалатын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қаржы жоспарлары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байланыстардың өзара үйлесу жүйесінде өзінің нақтылы көрінісін табады</a:t>
            </a:r>
            <a: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33CC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188640"/>
            <a:ext cx="9144000" cy="6912768"/>
          </a:xfrm>
        </p:spPr>
        <p:txBody>
          <a:bodyPr>
            <a:normAutofit fontScale="77500" lnSpcReduction="20000"/>
          </a:bodyPr>
          <a:lstStyle/>
          <a:p>
            <a:pPr marL="447675" indent="452438" algn="just">
              <a:buNone/>
            </a:pPr>
            <a:r>
              <a:rPr lang="en-US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400" b="1" i="1" u="sng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Қаржы жүйесінің жеке</a:t>
            </a:r>
            <a:r>
              <a:rPr lang="ru-RU" sz="3400" b="1" i="1" u="sng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i="1" u="sng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құрамды элементтерінің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функциялық арналымының қағидаты қаржының әр буыны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өз міндеттерін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шешіп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отыратындығынан көріне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ді.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Оған айырықша қаржы 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аппараты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сәйкес келеді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бюджеттің ресурстарын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құрып, пайдалану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жөніндегі жұмысты ұйымдастыруды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республиканың Қаржы министрлігі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мен Экономика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және бюджеттік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министрлігі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жүзеге асырады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Бюджеттен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қорлардың (ресурстардың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мақсатты міндеттерін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аппараттар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анықтайды және шешеді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министрліктің және үкіметтің басқаруына беріледі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7675" indent="452438" algn="just">
              <a:buNone/>
            </a:pPr>
            <a:r>
              <a:rPr lang="en-US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Ұлттық шаруашылықты басқарудың сатылас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қағидаты жоғары органдар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министрліктер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ведомстволар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холдинг</a:t>
            </a:r>
            <a:r>
              <a:rPr lang="en-US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тер,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ассоциациялар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бірлестіктер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деңгейінде 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де,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сондай-ақ төмнегі 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фирмаларда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компанияларда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i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т.б.)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деңгейде 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қаржы аппаратының тиісті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құрылымын байланыстырады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қамтамасыз етеді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Бұдан басқа, қаржы аппаратын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ұйымдастыруда акционерлік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бірлескен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аралас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коопера</a:t>
            </a:r>
            <a:r>
              <a:rPr lang="en-US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тивтік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сондай-ақ қоғамдық кәсіпорындар 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ұйымдарды басқарурдың ерекшіліктері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қамтып көрсетіледі</a:t>
            </a:r>
            <a:r>
              <a:rPr lang="ru-RU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99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99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174</TotalTime>
  <Words>146</Words>
  <Application>Microsoft Office PowerPoint</Application>
  <PresentationFormat>Экран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Яркая</vt:lpstr>
      <vt:lpstr>     Қаржы жүйесі және оны ұйымдастыру қағидаттары</vt:lpstr>
      <vt:lpstr>Қаржы жүйесі</vt:lpstr>
      <vt:lpstr>Қаржы жүйесі</vt:lpstr>
      <vt:lpstr>Қаржы жүйесі түрлі критерийлер бойынша сыныпталуы </vt:lpstr>
      <vt:lpstr>Слайд 5</vt:lpstr>
      <vt:lpstr>Қаржылық қатынастар негізінен мына екі сфераны қамтиды:</vt:lpstr>
      <vt:lpstr>Қазақстан Республикасының қаржы жүйесі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Қаржы жүйесін ұйымдастыру қағидаттары</vt:lpstr>
      <vt:lpstr>Слайд 18</vt:lpstr>
      <vt:lpstr>Слайд 19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Қаржы жүйесі және оны ұйымдастыру қағидаттары</dc:title>
  <dc:creator>Жанара</dc:creator>
  <cp:lastModifiedBy>1</cp:lastModifiedBy>
  <cp:revision>10</cp:revision>
  <dcterms:created xsi:type="dcterms:W3CDTF">2013-09-20T19:41:51Z</dcterms:created>
  <dcterms:modified xsi:type="dcterms:W3CDTF">2020-09-05T20:58:46Z</dcterms:modified>
</cp:coreProperties>
</file>